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8" r:id="rId3"/>
    <p:sldId id="266" r:id="rId4"/>
    <p:sldId id="267" r:id="rId5"/>
    <p:sldId id="268" r:id="rId6"/>
    <p:sldId id="270" r:id="rId7"/>
    <p:sldId id="269" r:id="rId8"/>
    <p:sldId id="265" r:id="rId9"/>
  </p:sldIdLst>
  <p:sldSz cx="9144000" cy="5143500" type="screen16x9"/>
  <p:notesSz cx="6858000" cy="9144000"/>
  <p:embeddedFontLst>
    <p:embeddedFont>
      <p:font typeface="Alfa Slab One" pitchFamily="2" charset="77"/>
      <p:regular r:id="rId11"/>
    </p:embeddedFont>
    <p:embeddedFont>
      <p:font typeface="Arial Black" panose="020B0604020202020204" pitchFamily="34" charset="0"/>
      <p:bold r:id="rId12"/>
    </p:embeddedFont>
    <p:embeddedFont>
      <p:font typeface="Proxima Nova" panose="02000506030000020004"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4"/>
    <p:restoredTop sz="94694"/>
  </p:normalViewPr>
  <p:slideViewPr>
    <p:cSldViewPr snapToGrid="0">
      <p:cViewPr varScale="1">
        <p:scale>
          <a:sx n="161" d="100"/>
          <a:sy n="161" d="100"/>
        </p:scale>
        <p:origin x="312"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A0C4868F-8537-9A8F-A699-65B25A11EDC5}"/>
            </a:ext>
          </a:extLst>
        </p:cNvPr>
        <p:cNvGrpSpPr/>
        <p:nvPr/>
      </p:nvGrpSpPr>
      <p:grpSpPr>
        <a:xfrm>
          <a:off x="0" y="0"/>
          <a:ext cx="0" cy="0"/>
          <a:chOff x="0" y="0"/>
          <a:chExt cx="0" cy="0"/>
        </a:xfrm>
      </p:grpSpPr>
      <p:sp>
        <p:nvSpPr>
          <p:cNvPr id="64" name="Google Shape;64;gc6f73a04f_0_9:notes">
            <a:extLst>
              <a:ext uri="{FF2B5EF4-FFF2-40B4-BE49-F238E27FC236}">
                <a16:creationId xmlns:a16="http://schemas.microsoft.com/office/drawing/2014/main" id="{E88995CA-DCCD-F664-A04C-64517C6D8B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9:notes">
            <a:extLst>
              <a:ext uri="{FF2B5EF4-FFF2-40B4-BE49-F238E27FC236}">
                <a16:creationId xmlns:a16="http://schemas.microsoft.com/office/drawing/2014/main" id="{CC35F36B-C80D-B4C5-A840-DABAB2E832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59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56BBA1F-2A92-1ACC-2F51-7026F2706E18}"/>
            </a:ext>
          </a:extLst>
        </p:cNvPr>
        <p:cNvGrpSpPr/>
        <p:nvPr/>
      </p:nvGrpSpPr>
      <p:grpSpPr>
        <a:xfrm>
          <a:off x="0" y="0"/>
          <a:ext cx="0" cy="0"/>
          <a:chOff x="0" y="0"/>
          <a:chExt cx="0" cy="0"/>
        </a:xfrm>
      </p:grpSpPr>
      <p:sp>
        <p:nvSpPr>
          <p:cNvPr id="64" name="Google Shape;64;gc6f73a04f_0_9:notes">
            <a:extLst>
              <a:ext uri="{FF2B5EF4-FFF2-40B4-BE49-F238E27FC236}">
                <a16:creationId xmlns:a16="http://schemas.microsoft.com/office/drawing/2014/main" id="{818E2977-6038-49D7-C710-8724FFDC63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9:notes">
            <a:extLst>
              <a:ext uri="{FF2B5EF4-FFF2-40B4-BE49-F238E27FC236}">
                <a16:creationId xmlns:a16="http://schemas.microsoft.com/office/drawing/2014/main" id="{AF120929-2DD5-5698-E244-75451105E4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50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114FBA41-1C7E-0059-4DFB-07A384BA6CE1}"/>
            </a:ext>
          </a:extLst>
        </p:cNvPr>
        <p:cNvGrpSpPr/>
        <p:nvPr/>
      </p:nvGrpSpPr>
      <p:grpSpPr>
        <a:xfrm>
          <a:off x="0" y="0"/>
          <a:ext cx="0" cy="0"/>
          <a:chOff x="0" y="0"/>
          <a:chExt cx="0" cy="0"/>
        </a:xfrm>
      </p:grpSpPr>
      <p:sp>
        <p:nvSpPr>
          <p:cNvPr id="64" name="Google Shape;64;gc6f73a04f_0_9:notes">
            <a:extLst>
              <a:ext uri="{FF2B5EF4-FFF2-40B4-BE49-F238E27FC236}">
                <a16:creationId xmlns:a16="http://schemas.microsoft.com/office/drawing/2014/main" id="{1BF74A42-0934-B298-F4EB-3A5E063178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9:notes">
            <a:extLst>
              <a:ext uri="{FF2B5EF4-FFF2-40B4-BE49-F238E27FC236}">
                <a16:creationId xmlns:a16="http://schemas.microsoft.com/office/drawing/2014/main" id="{7B309722-580C-0EE9-8308-B64A6489EC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79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C5533655-F42C-8070-5BD9-346F54701E4B}"/>
            </a:ext>
          </a:extLst>
        </p:cNvPr>
        <p:cNvGrpSpPr/>
        <p:nvPr/>
      </p:nvGrpSpPr>
      <p:grpSpPr>
        <a:xfrm>
          <a:off x="0" y="0"/>
          <a:ext cx="0" cy="0"/>
          <a:chOff x="0" y="0"/>
          <a:chExt cx="0" cy="0"/>
        </a:xfrm>
      </p:grpSpPr>
      <p:sp>
        <p:nvSpPr>
          <p:cNvPr id="64" name="Google Shape;64;gc6f73a04f_0_9:notes">
            <a:extLst>
              <a:ext uri="{FF2B5EF4-FFF2-40B4-BE49-F238E27FC236}">
                <a16:creationId xmlns:a16="http://schemas.microsoft.com/office/drawing/2014/main" id="{4FADFF91-02A3-E5B8-D708-5D5FB635CA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9:notes">
            <a:extLst>
              <a:ext uri="{FF2B5EF4-FFF2-40B4-BE49-F238E27FC236}">
                <a16:creationId xmlns:a16="http://schemas.microsoft.com/office/drawing/2014/main" id="{6BB4CDF3-3392-6EC1-6883-F953CAE9B3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20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A628244C-24B9-60E8-B571-CC981FCF8A3A}"/>
            </a:ext>
          </a:extLst>
        </p:cNvPr>
        <p:cNvGrpSpPr/>
        <p:nvPr/>
      </p:nvGrpSpPr>
      <p:grpSpPr>
        <a:xfrm>
          <a:off x="0" y="0"/>
          <a:ext cx="0" cy="0"/>
          <a:chOff x="0" y="0"/>
          <a:chExt cx="0" cy="0"/>
        </a:xfrm>
      </p:grpSpPr>
      <p:sp>
        <p:nvSpPr>
          <p:cNvPr id="64" name="Google Shape;64;gc6f73a04f_0_9:notes">
            <a:extLst>
              <a:ext uri="{FF2B5EF4-FFF2-40B4-BE49-F238E27FC236}">
                <a16:creationId xmlns:a16="http://schemas.microsoft.com/office/drawing/2014/main" id="{C4FE5A88-A903-4745-4BC4-18DA2D6C79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9:notes">
            <a:extLst>
              <a:ext uri="{FF2B5EF4-FFF2-40B4-BE49-F238E27FC236}">
                <a16:creationId xmlns:a16="http://schemas.microsoft.com/office/drawing/2014/main" id="{B8E1EDE9-2D17-E55C-ED45-A172975B23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94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6f73a04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2" name="Google Shape;113;p22">
            <a:extLst>
              <a:ext uri="{FF2B5EF4-FFF2-40B4-BE49-F238E27FC236}">
                <a16:creationId xmlns:a16="http://schemas.microsoft.com/office/drawing/2014/main" id="{8EBDADAA-59A0-1CF3-8482-217496C79EE6}"/>
              </a:ext>
            </a:extLst>
          </p:cNvPr>
          <p:cNvPicPr preferRelativeResize="0"/>
          <p:nvPr/>
        </p:nvPicPr>
        <p:blipFill>
          <a:blip r:embed="rId3">
            <a:alphaModFix amt="28000"/>
            <a:extLst>
              <a:ext uri="{BEBA8EAE-BF5A-486C-A8C5-ECC9F3942E4B}">
                <a14:imgProps xmlns:a14="http://schemas.microsoft.com/office/drawing/2010/main">
                  <a14:imgLayer r:embed="rId4">
                    <a14:imgEffect>
                      <a14:saturation sat="0"/>
                    </a14:imgEffect>
                  </a14:imgLayer>
                </a14:imgProps>
              </a:ext>
            </a:extLst>
          </a:blip>
          <a:srcRect l="88" t="55022" r="10121" b="10462"/>
          <a:stretch>
            <a:fillRect/>
          </a:stretch>
        </p:blipFill>
        <p:spPr>
          <a:xfrm>
            <a:off x="1" y="-16073"/>
            <a:ext cx="9144000" cy="2336664"/>
          </a:xfrm>
          <a:prstGeom prst="rect">
            <a:avLst/>
          </a:prstGeom>
          <a:noFill/>
          <a:ln>
            <a:noFill/>
          </a:ln>
        </p:spPr>
      </p:pic>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000" b="1" spc="-150" dirty="0">
                <a:solidFill>
                  <a:schemeClr val="accent5">
                    <a:lumMod val="50000"/>
                  </a:schemeClr>
                </a:solidFill>
                <a:latin typeface="Arial Black" panose="020B0604020202020204" pitchFamily="34" charset="0"/>
                <a:cs typeface="Arial Black" panose="020B0604020202020204" pitchFamily="34" charset="0"/>
              </a:rPr>
              <a:t>Referral Partnership Proposal</a:t>
            </a:r>
            <a:endParaRPr sz="4000" b="1" spc="-150" dirty="0">
              <a:solidFill>
                <a:schemeClr val="accent5">
                  <a:lumMod val="50000"/>
                </a:schemeClr>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a16="http://schemas.microsoft.com/office/drawing/2014/main" id="{66AC0D4B-7BB5-8734-9A97-2842D414BF44}"/>
              </a:ext>
            </a:extLst>
          </p:cNvPr>
          <p:cNvPicPr>
            <a:picLocks noChangeAspect="1"/>
          </p:cNvPicPr>
          <p:nvPr/>
        </p:nvPicPr>
        <p:blipFill>
          <a:blip r:embed="rId5"/>
          <a:stretch>
            <a:fillRect/>
          </a:stretch>
        </p:blipFill>
        <p:spPr>
          <a:xfrm>
            <a:off x="2716686" y="2932639"/>
            <a:ext cx="1770470" cy="1770470"/>
          </a:xfrm>
          <a:prstGeom prst="rect">
            <a:avLst/>
          </a:prstGeom>
        </p:spPr>
      </p:pic>
      <p:pic>
        <p:nvPicPr>
          <p:cNvPr id="7" name="Picture 6">
            <a:extLst>
              <a:ext uri="{FF2B5EF4-FFF2-40B4-BE49-F238E27FC236}">
                <a16:creationId xmlns:a16="http://schemas.microsoft.com/office/drawing/2014/main" id="{B418E8D8-29D1-9494-FFB6-250D24DEC6CC}"/>
              </a:ext>
            </a:extLst>
          </p:cNvPr>
          <p:cNvPicPr>
            <a:picLocks noChangeAspect="1"/>
          </p:cNvPicPr>
          <p:nvPr/>
        </p:nvPicPr>
        <p:blipFill>
          <a:blip r:embed="rId5"/>
          <a:stretch>
            <a:fillRect/>
          </a:stretch>
        </p:blipFill>
        <p:spPr>
          <a:xfrm>
            <a:off x="4656845" y="2913804"/>
            <a:ext cx="1770470" cy="17704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spc="-150" dirty="0">
                <a:solidFill>
                  <a:schemeClr val="accent5">
                    <a:lumMod val="50000"/>
                  </a:schemeClr>
                </a:solidFill>
                <a:latin typeface="Arial" panose="020B0604020202020204" pitchFamily="34" charset="0"/>
                <a:cs typeface="Arial" panose="020B0604020202020204" pitchFamily="34" charset="0"/>
              </a:rPr>
              <a:t>Introduction</a:t>
            </a:r>
            <a:endParaRPr b="1" spc="-150" dirty="0">
              <a:solidFill>
                <a:schemeClr val="accent5">
                  <a:lumMod val="50000"/>
                </a:schemeClr>
              </a:solidFill>
              <a:latin typeface="Arial" panose="020B0604020202020204" pitchFamily="34" charset="0"/>
              <a:cs typeface="Arial" panose="020B0604020202020204" pitchFamily="34" charset="0"/>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nSpc>
                <a:spcPct val="150000"/>
              </a:lnSpc>
              <a:spcAft>
                <a:spcPts val="1200"/>
              </a:spcAft>
              <a:buNone/>
            </a:pPr>
            <a:r>
              <a:rPr lang="en-CA" dirty="0">
                <a:latin typeface="Arial" panose="020B0604020202020204" pitchFamily="34" charset="0"/>
                <a:cs typeface="Arial" panose="020B0604020202020204" pitchFamily="34" charset="0"/>
              </a:rPr>
              <a:t>This presentation outlines our proposal for a formal referral partnership for the mutual benefit of </a:t>
            </a:r>
            <a:r>
              <a:rPr lang="en-CA" b="1" dirty="0">
                <a:highlight>
                  <a:srgbClr val="FFFF00"/>
                </a:highlight>
                <a:latin typeface="Arial" panose="020B0604020202020204" pitchFamily="34" charset="0"/>
                <a:cs typeface="Arial" panose="020B0604020202020204" pitchFamily="34" charset="0"/>
              </a:rPr>
              <a:t>(their company)</a:t>
            </a:r>
            <a:r>
              <a:rPr lang="en-CA" dirty="0">
                <a:latin typeface="Arial" panose="020B0604020202020204" pitchFamily="34" charset="0"/>
                <a:cs typeface="Arial" panose="020B0604020202020204" pitchFamily="34" charset="0"/>
              </a:rPr>
              <a:t> and </a:t>
            </a:r>
            <a:r>
              <a:rPr lang="en-CA" b="1" dirty="0">
                <a:highlight>
                  <a:srgbClr val="FFFF00"/>
                </a:highlight>
                <a:latin typeface="Arial" panose="020B0604020202020204" pitchFamily="34" charset="0"/>
                <a:cs typeface="Arial" panose="020B0604020202020204" pitchFamily="34" charset="0"/>
              </a:rPr>
              <a:t>(your company)</a:t>
            </a:r>
            <a:r>
              <a:rPr lang="en-CA" dirty="0">
                <a:highlight>
                  <a:srgbClr val="FFFF00"/>
                </a:highlight>
                <a:latin typeface="Arial" panose="020B0604020202020204" pitchFamily="34" charset="0"/>
                <a:cs typeface="Arial" panose="020B0604020202020204" pitchFamily="34" charset="0"/>
              </a:rPr>
              <a:t>. </a:t>
            </a:r>
          </a:p>
          <a:p>
            <a:pPr marL="0" lvl="0" indent="0">
              <a:lnSpc>
                <a:spcPct val="150000"/>
              </a:lnSpc>
              <a:spcAft>
                <a:spcPts val="1200"/>
              </a:spcAft>
              <a:buNone/>
            </a:pPr>
            <a:r>
              <a:rPr lang="en-CA" dirty="0">
                <a:latin typeface="Arial" panose="020B0604020202020204" pitchFamily="34" charset="0"/>
                <a:cs typeface="Arial" panose="020B0604020202020204" pitchFamily="34" charset="0"/>
              </a:rPr>
              <a:t>With our established business and customers in the </a:t>
            </a:r>
            <a:r>
              <a:rPr lang="en-CA" b="1" dirty="0">
                <a:highlight>
                  <a:srgbClr val="FFFF00"/>
                </a:highlight>
                <a:latin typeface="Arial" panose="020B0604020202020204" pitchFamily="34" charset="0"/>
                <a:cs typeface="Arial" panose="020B0604020202020204" pitchFamily="34" charset="0"/>
              </a:rPr>
              <a:t>(geographical and/or professional market)</a:t>
            </a:r>
            <a:r>
              <a:rPr lang="en-CA" dirty="0">
                <a:latin typeface="Arial" panose="020B0604020202020204" pitchFamily="34" charset="0"/>
                <a:cs typeface="Arial" panose="020B0604020202020204" pitchFamily="34" charset="0"/>
              </a:rPr>
              <a:t>, we believe we can refer a significant number of customers and projects to </a:t>
            </a:r>
            <a:r>
              <a:rPr lang="en-CA" b="1" dirty="0">
                <a:highlight>
                  <a:srgbClr val="FFFF00"/>
                </a:highlight>
                <a:latin typeface="Arial" panose="020B0604020202020204" pitchFamily="34" charset="0"/>
                <a:cs typeface="Arial" panose="020B0604020202020204" pitchFamily="34" charset="0"/>
              </a:rPr>
              <a:t>(your business)</a:t>
            </a:r>
            <a:r>
              <a:rPr lang="en-CA" dirty="0">
                <a:latin typeface="Arial" panose="020B0604020202020204" pitchFamily="34" charset="0"/>
                <a:cs typeface="Arial" panose="020B0604020202020204" pitchFamily="34" charset="0"/>
              </a:rPr>
              <a:t> each year. In return, we ask that you also commit to referring prospects for our type of business exclusively to us.</a:t>
            </a:r>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F941F270-DA91-FB48-6A10-EB4799669365}"/>
            </a:ext>
          </a:extLst>
        </p:cNvPr>
        <p:cNvGrpSpPr/>
        <p:nvPr/>
      </p:nvGrpSpPr>
      <p:grpSpPr>
        <a:xfrm>
          <a:off x="0" y="0"/>
          <a:ext cx="0" cy="0"/>
          <a:chOff x="0" y="0"/>
          <a:chExt cx="0" cy="0"/>
        </a:xfrm>
      </p:grpSpPr>
      <p:sp>
        <p:nvSpPr>
          <p:cNvPr id="67" name="Google Shape;67;p15">
            <a:extLst>
              <a:ext uri="{FF2B5EF4-FFF2-40B4-BE49-F238E27FC236}">
                <a16:creationId xmlns:a16="http://schemas.microsoft.com/office/drawing/2014/main" id="{BE9136B3-07B5-CB89-1F21-B4D2C2F79E3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spc="-150" dirty="0">
                <a:solidFill>
                  <a:schemeClr val="accent5">
                    <a:lumMod val="50000"/>
                  </a:schemeClr>
                </a:solidFill>
                <a:latin typeface="Arial" panose="020B0604020202020204" pitchFamily="34" charset="0"/>
                <a:cs typeface="Arial" panose="020B0604020202020204" pitchFamily="34" charset="0"/>
              </a:rPr>
              <a:t>How it works</a:t>
            </a:r>
            <a:endParaRPr b="1" spc="-150" dirty="0">
              <a:solidFill>
                <a:schemeClr val="accent5">
                  <a:lumMod val="50000"/>
                </a:schemeClr>
              </a:solidFill>
              <a:latin typeface="Arial" panose="020B0604020202020204" pitchFamily="34" charset="0"/>
              <a:cs typeface="Arial" panose="020B0604020202020204" pitchFamily="34" charset="0"/>
            </a:endParaRPr>
          </a:p>
        </p:txBody>
      </p:sp>
      <p:sp>
        <p:nvSpPr>
          <p:cNvPr id="68" name="Google Shape;68;p15">
            <a:extLst>
              <a:ext uri="{FF2B5EF4-FFF2-40B4-BE49-F238E27FC236}">
                <a16:creationId xmlns:a16="http://schemas.microsoft.com/office/drawing/2014/main" id="{8C68C344-B79F-D487-A0FE-A7B3D49AC053}"/>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nSpc>
                <a:spcPct val="150000"/>
              </a:lnSpc>
              <a:spcAft>
                <a:spcPts val="1200"/>
              </a:spcAft>
              <a:buNone/>
            </a:pPr>
            <a:r>
              <a:rPr lang="en-CA" dirty="0">
                <a:latin typeface="Arial" panose="020B0604020202020204" pitchFamily="34" charset="0"/>
                <a:cs typeface="Arial" panose="020B0604020202020204" pitchFamily="34" charset="0"/>
              </a:rPr>
              <a:t>Each company acts as an extended sales team for the other. This means that in the course of our everyday business prospecting for new business for ourselves, we also  seek out opportunities to refer your services to new and existing customers and our wider business network.</a:t>
            </a:r>
          </a:p>
          <a:p>
            <a:pPr marL="0" lvl="0" indent="0">
              <a:lnSpc>
                <a:spcPct val="150000"/>
              </a:lnSpc>
              <a:spcAft>
                <a:spcPts val="1200"/>
              </a:spcAft>
              <a:buNone/>
            </a:pPr>
            <a:r>
              <a:rPr lang="en-CA" dirty="0">
                <a:latin typeface="Arial" panose="020B0604020202020204" pitchFamily="34" charset="0"/>
                <a:cs typeface="Arial" panose="020B0604020202020204" pitchFamily="34" charset="0"/>
              </a:rPr>
              <a:t>We both promptly share any business opportunities we find for each other. In addition, we meet with each other on a monthly basis to further our understanding of each other’s businesses and share any relevant updates.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C2412533-E983-995E-39E9-5810008C7F83}"/>
            </a:ext>
          </a:extLst>
        </p:cNvPr>
        <p:cNvGrpSpPr/>
        <p:nvPr/>
      </p:nvGrpSpPr>
      <p:grpSpPr>
        <a:xfrm>
          <a:off x="0" y="0"/>
          <a:ext cx="0" cy="0"/>
          <a:chOff x="0" y="0"/>
          <a:chExt cx="0" cy="0"/>
        </a:xfrm>
      </p:grpSpPr>
      <p:sp>
        <p:nvSpPr>
          <p:cNvPr id="67" name="Google Shape;67;p15">
            <a:extLst>
              <a:ext uri="{FF2B5EF4-FFF2-40B4-BE49-F238E27FC236}">
                <a16:creationId xmlns:a16="http://schemas.microsoft.com/office/drawing/2014/main" id="{35C3012F-2600-6463-185F-A9B6F6F95AB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spc="-150" dirty="0">
                <a:solidFill>
                  <a:schemeClr val="accent5">
                    <a:lumMod val="50000"/>
                  </a:schemeClr>
                </a:solidFill>
                <a:latin typeface="Arial" panose="020B0604020202020204" pitchFamily="34" charset="0"/>
                <a:cs typeface="Arial" panose="020B0604020202020204" pitchFamily="34" charset="0"/>
              </a:rPr>
              <a:t>What we’ll do for you (and won’t do)</a:t>
            </a:r>
            <a:endParaRPr b="1" spc="-150" dirty="0">
              <a:solidFill>
                <a:schemeClr val="accent5">
                  <a:lumMod val="50000"/>
                </a:schemeClr>
              </a:solidFill>
              <a:latin typeface="Arial" panose="020B0604020202020204" pitchFamily="34" charset="0"/>
              <a:cs typeface="Arial" panose="020B0604020202020204" pitchFamily="34" charset="0"/>
            </a:endParaRPr>
          </a:p>
        </p:txBody>
      </p:sp>
      <p:sp>
        <p:nvSpPr>
          <p:cNvPr id="68" name="Google Shape;68;p15">
            <a:extLst>
              <a:ext uri="{FF2B5EF4-FFF2-40B4-BE49-F238E27FC236}">
                <a16:creationId xmlns:a16="http://schemas.microsoft.com/office/drawing/2014/main" id="{F1890411-8F8A-39E0-62B5-A4F16BDDF43B}"/>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342900">
              <a:lnSpc>
                <a:spcPct val="110000"/>
              </a:lnSpc>
              <a:spcAft>
                <a:spcPts val="1200"/>
              </a:spcAft>
              <a:buFont typeface="+mj-lt"/>
              <a:buAutoNum type="arabicPeriod"/>
            </a:pPr>
            <a:r>
              <a:rPr lang="en-CA" dirty="0">
                <a:latin typeface="Arial" panose="020B0604020202020204" pitchFamily="34" charset="0"/>
                <a:cs typeface="Arial" panose="020B0604020202020204" pitchFamily="34" charset="0"/>
              </a:rPr>
              <a:t>We’ll take the time to learn who your ideal customers are and the exact type of work you are looking for.</a:t>
            </a:r>
          </a:p>
          <a:p>
            <a:pPr marL="342900">
              <a:lnSpc>
                <a:spcPct val="110000"/>
              </a:lnSpc>
              <a:spcAft>
                <a:spcPts val="1200"/>
              </a:spcAft>
              <a:buFont typeface="+mj-lt"/>
              <a:buAutoNum type="arabicPeriod"/>
            </a:pPr>
            <a:r>
              <a:rPr lang="en-CA" dirty="0">
                <a:latin typeface="Arial" panose="020B0604020202020204" pitchFamily="34" charset="0"/>
                <a:cs typeface="Arial" panose="020B0604020202020204" pitchFamily="34" charset="0"/>
              </a:rPr>
              <a:t>We’ll find business opportunities that match your needs, and introduce you as our trusted partner, sharing your contact details, marketing materials etc.</a:t>
            </a:r>
          </a:p>
          <a:p>
            <a:pPr marL="342900">
              <a:lnSpc>
                <a:spcPct val="110000"/>
              </a:lnSpc>
              <a:spcAft>
                <a:spcPts val="1200"/>
              </a:spcAft>
              <a:buFont typeface="+mj-lt"/>
              <a:buAutoNum type="arabicPeriod"/>
            </a:pPr>
            <a:r>
              <a:rPr lang="en-CA" dirty="0">
                <a:latin typeface="Arial" panose="020B0604020202020204" pitchFamily="34" charset="0"/>
                <a:cs typeface="Arial" panose="020B0604020202020204" pitchFamily="34" charset="0"/>
              </a:rPr>
              <a:t>We’ll give you the details of each referral opportunity promptly so you can follow up and quote for the business.</a:t>
            </a:r>
          </a:p>
          <a:p>
            <a:pPr marL="342900">
              <a:lnSpc>
                <a:spcPct val="110000"/>
              </a:lnSpc>
              <a:spcAft>
                <a:spcPts val="1200"/>
              </a:spcAft>
              <a:buFont typeface="+mj-lt"/>
              <a:buAutoNum type="arabicPeriod"/>
            </a:pPr>
            <a:r>
              <a:rPr lang="en-CA" dirty="0">
                <a:latin typeface="Arial" panose="020B0604020202020204" pitchFamily="34" charset="0"/>
                <a:cs typeface="Arial" panose="020B0604020202020204" pitchFamily="34" charset="0"/>
              </a:rPr>
              <a:t>We’ll take the time to explain our business and ideal customers to you, and give you our marketing materials to share with prospects. We will also share our referral system and templates with you to maximize your chances of success.</a:t>
            </a:r>
          </a:p>
          <a:p>
            <a:pPr marL="342900">
              <a:lnSpc>
                <a:spcPct val="110000"/>
              </a:lnSpc>
              <a:spcAft>
                <a:spcPts val="1200"/>
              </a:spcAft>
              <a:buFont typeface="+mj-lt"/>
              <a:buAutoNum type="arabicPeriod"/>
            </a:pPr>
            <a:r>
              <a:rPr lang="en-CA" dirty="0">
                <a:latin typeface="Arial" panose="020B0604020202020204" pitchFamily="34" charset="0"/>
                <a:cs typeface="Arial" panose="020B0604020202020204" pitchFamily="34" charset="0"/>
              </a:rPr>
              <a:t>We will exclusively refer your type of business to you. </a:t>
            </a:r>
          </a:p>
          <a:p>
            <a:pPr marL="342900">
              <a:lnSpc>
                <a:spcPct val="110000"/>
              </a:lnSpc>
              <a:spcAft>
                <a:spcPts val="1200"/>
              </a:spcAft>
              <a:buFont typeface="+mj-lt"/>
              <a:buAutoNum type="arabicPeriod"/>
            </a:pPr>
            <a:r>
              <a:rPr lang="en-CA" dirty="0">
                <a:latin typeface="Arial" panose="020B0604020202020204" pitchFamily="34" charset="0"/>
                <a:cs typeface="Arial" panose="020B0604020202020204" pitchFamily="34" charset="0"/>
              </a:rPr>
              <a:t>We won’t give referrals for your type of business to anyone else.</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24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9A647F28-03D5-5D18-8806-E8C5B697F7B2}"/>
            </a:ext>
          </a:extLst>
        </p:cNvPr>
        <p:cNvGrpSpPr/>
        <p:nvPr/>
      </p:nvGrpSpPr>
      <p:grpSpPr>
        <a:xfrm>
          <a:off x="0" y="0"/>
          <a:ext cx="0" cy="0"/>
          <a:chOff x="0" y="0"/>
          <a:chExt cx="0" cy="0"/>
        </a:xfrm>
      </p:grpSpPr>
      <p:sp>
        <p:nvSpPr>
          <p:cNvPr id="67" name="Google Shape;67;p15">
            <a:extLst>
              <a:ext uri="{FF2B5EF4-FFF2-40B4-BE49-F238E27FC236}">
                <a16:creationId xmlns:a16="http://schemas.microsoft.com/office/drawing/2014/main" id="{B38E97CE-7D58-0B45-4CC1-A12EDAC830C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spc="-150" dirty="0">
                <a:solidFill>
                  <a:schemeClr val="accent5">
                    <a:lumMod val="50000"/>
                  </a:schemeClr>
                </a:solidFill>
                <a:latin typeface="Arial" panose="020B0604020202020204" pitchFamily="34" charset="0"/>
                <a:cs typeface="Arial" panose="020B0604020202020204" pitchFamily="34" charset="0"/>
              </a:rPr>
              <a:t>What we’re asking for in return</a:t>
            </a:r>
            <a:endParaRPr b="1" spc="-150" dirty="0">
              <a:solidFill>
                <a:schemeClr val="accent5">
                  <a:lumMod val="50000"/>
                </a:schemeClr>
              </a:solidFill>
              <a:latin typeface="Arial" panose="020B0604020202020204" pitchFamily="34" charset="0"/>
              <a:cs typeface="Arial" panose="020B0604020202020204" pitchFamily="34" charset="0"/>
            </a:endParaRPr>
          </a:p>
        </p:txBody>
      </p:sp>
      <p:sp>
        <p:nvSpPr>
          <p:cNvPr id="68" name="Google Shape;68;p15">
            <a:extLst>
              <a:ext uri="{FF2B5EF4-FFF2-40B4-BE49-F238E27FC236}">
                <a16:creationId xmlns:a16="http://schemas.microsoft.com/office/drawing/2014/main" id="{7D6E836A-D56C-DE90-E128-BEB7A426CF86}"/>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a:lnSpc>
                <a:spcPct val="150000"/>
              </a:lnSpc>
              <a:spcAft>
                <a:spcPts val="1200"/>
              </a:spcAft>
              <a:buFont typeface="+mj-lt"/>
              <a:buAutoNum type="arabicPeriod"/>
            </a:pPr>
            <a:r>
              <a:rPr lang="en-CA" dirty="0">
                <a:latin typeface="Arial" panose="020B0604020202020204" pitchFamily="34" charset="0"/>
                <a:cs typeface="Arial" panose="020B0604020202020204" pitchFamily="34" charset="0"/>
              </a:rPr>
              <a:t>You commit to do the same for us as we’ll do for you.</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32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BF2AB0CA-CD03-DB73-D9D1-7D01EF0C5B9B}"/>
            </a:ext>
          </a:extLst>
        </p:cNvPr>
        <p:cNvGrpSpPr/>
        <p:nvPr/>
      </p:nvGrpSpPr>
      <p:grpSpPr>
        <a:xfrm>
          <a:off x="0" y="0"/>
          <a:ext cx="0" cy="0"/>
          <a:chOff x="0" y="0"/>
          <a:chExt cx="0" cy="0"/>
        </a:xfrm>
      </p:grpSpPr>
      <p:sp>
        <p:nvSpPr>
          <p:cNvPr id="67" name="Google Shape;67;p15">
            <a:extLst>
              <a:ext uri="{FF2B5EF4-FFF2-40B4-BE49-F238E27FC236}">
                <a16:creationId xmlns:a16="http://schemas.microsoft.com/office/drawing/2014/main" id="{01A6777B-44B8-2C0F-B0A5-1476A9A8FAB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spc="-150" dirty="0">
                <a:solidFill>
                  <a:schemeClr val="accent5">
                    <a:lumMod val="50000"/>
                  </a:schemeClr>
                </a:solidFill>
                <a:latin typeface="Arial" panose="020B0604020202020204" pitchFamily="34" charset="0"/>
                <a:cs typeface="Arial" panose="020B0604020202020204" pitchFamily="34" charset="0"/>
              </a:rPr>
              <a:t>FAQs</a:t>
            </a:r>
            <a:endParaRPr b="1" spc="-150" dirty="0">
              <a:solidFill>
                <a:schemeClr val="accent5">
                  <a:lumMod val="50000"/>
                </a:schemeClr>
              </a:solidFill>
              <a:latin typeface="Arial" panose="020B0604020202020204" pitchFamily="34" charset="0"/>
              <a:cs typeface="Arial" panose="020B0604020202020204" pitchFamily="34" charset="0"/>
            </a:endParaRPr>
          </a:p>
        </p:txBody>
      </p:sp>
      <p:sp>
        <p:nvSpPr>
          <p:cNvPr id="68" name="Google Shape;68;p15">
            <a:extLst>
              <a:ext uri="{FF2B5EF4-FFF2-40B4-BE49-F238E27FC236}">
                <a16:creationId xmlns:a16="http://schemas.microsoft.com/office/drawing/2014/main" id="{C9F12B9F-1430-6645-B10B-C94895137A9A}"/>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lvl="0">
              <a:lnSpc>
                <a:spcPct val="150000"/>
              </a:lnSpc>
              <a:spcAft>
                <a:spcPts val="1200"/>
              </a:spcAft>
              <a:buFont typeface="+mj-lt"/>
              <a:buAutoNum type="arabicPeriod"/>
            </a:pPr>
            <a:r>
              <a:rPr lang="en-CA" sz="1400" b="1" dirty="0">
                <a:latin typeface="Arial" panose="020B0604020202020204" pitchFamily="34" charset="0"/>
                <a:cs typeface="Arial" panose="020B0604020202020204" pitchFamily="34" charset="0"/>
              </a:rPr>
              <a:t>Do we have to match the same number of referrals for our respective companies?</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No, the amount or value of referrals does not have to match.</a:t>
            </a:r>
          </a:p>
          <a:p>
            <a:pPr marL="342900" lvl="0">
              <a:lnSpc>
                <a:spcPct val="150000"/>
              </a:lnSpc>
              <a:spcAft>
                <a:spcPts val="1200"/>
              </a:spcAft>
              <a:buFont typeface="+mj-lt"/>
              <a:buAutoNum type="arabicPeriod"/>
            </a:pPr>
            <a:r>
              <a:rPr lang="en-CA" sz="1400" b="1" dirty="0">
                <a:latin typeface="Arial" panose="020B0604020202020204" pitchFamily="34" charset="0"/>
                <a:cs typeface="Arial" panose="020B0604020202020204" pitchFamily="34" charset="0"/>
              </a:rPr>
              <a:t>Do we need to supply a certain number of referrals per month or year?</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No. However, ultimately the referral partnership does need to be worthwhile for both parties.</a:t>
            </a:r>
          </a:p>
          <a:p>
            <a:pPr marL="342900" lvl="0">
              <a:lnSpc>
                <a:spcPct val="150000"/>
              </a:lnSpc>
              <a:spcAft>
                <a:spcPts val="1200"/>
              </a:spcAft>
              <a:buFont typeface="+mj-lt"/>
              <a:buAutoNum type="arabicPeriod"/>
            </a:pPr>
            <a:r>
              <a:rPr lang="en-CA" sz="1400" b="1" dirty="0">
                <a:latin typeface="Arial" panose="020B0604020202020204" pitchFamily="34" charset="0"/>
                <a:cs typeface="Arial" panose="020B0604020202020204" pitchFamily="34" charset="0"/>
              </a:rPr>
              <a:t>How much of a commitment will this be?</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An initial meeting followed by a monthly meeting to discuss progress.</a:t>
            </a:r>
          </a:p>
          <a:p>
            <a:pPr marL="342900" lvl="0">
              <a:lnSpc>
                <a:spcPct val="150000"/>
              </a:lnSpc>
              <a:spcAft>
                <a:spcPts val="1200"/>
              </a:spcAft>
              <a:buFont typeface="+mj-lt"/>
              <a:buAutoNum type="arabicPeriod"/>
            </a:pPr>
            <a:r>
              <a:rPr lang="en-CA" sz="1400" b="1" dirty="0">
                <a:latin typeface="Arial" panose="020B0604020202020204" pitchFamily="34" charset="0"/>
                <a:cs typeface="Arial" panose="020B0604020202020204" pitchFamily="34" charset="0"/>
              </a:rPr>
              <a:t>How long will the referral arrangement last?</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Both parties should aim to commit for an initial period of no less than six months. This allows time to get to know each other and find opportunities.</a:t>
            </a:r>
          </a:p>
          <a:p>
            <a:pPr marL="342900" lvl="0">
              <a:lnSpc>
                <a:spcPct val="150000"/>
              </a:lnSpc>
              <a:spcAft>
                <a:spcPts val="1200"/>
              </a:spcAft>
              <a:buFont typeface="+mj-lt"/>
              <a:buAutoNum type="arabicPeriod"/>
            </a:pPr>
            <a:endParaRP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03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E8871AAF-7E07-CCEE-8C01-715179576FE2}"/>
            </a:ext>
          </a:extLst>
        </p:cNvPr>
        <p:cNvGrpSpPr/>
        <p:nvPr/>
      </p:nvGrpSpPr>
      <p:grpSpPr>
        <a:xfrm>
          <a:off x="0" y="0"/>
          <a:ext cx="0" cy="0"/>
          <a:chOff x="0" y="0"/>
          <a:chExt cx="0" cy="0"/>
        </a:xfrm>
      </p:grpSpPr>
      <p:sp>
        <p:nvSpPr>
          <p:cNvPr id="67" name="Google Shape;67;p15">
            <a:extLst>
              <a:ext uri="{FF2B5EF4-FFF2-40B4-BE49-F238E27FC236}">
                <a16:creationId xmlns:a16="http://schemas.microsoft.com/office/drawing/2014/main" id="{680D9BF2-BDE4-3D01-346C-07A4A90B74F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spc="-150" dirty="0">
                <a:solidFill>
                  <a:schemeClr val="accent5">
                    <a:lumMod val="50000"/>
                  </a:schemeClr>
                </a:solidFill>
                <a:latin typeface="Arial" panose="020B0604020202020204" pitchFamily="34" charset="0"/>
                <a:cs typeface="Arial" panose="020B0604020202020204" pitchFamily="34" charset="0"/>
              </a:rPr>
              <a:t>Next steps</a:t>
            </a:r>
            <a:endParaRPr b="1" spc="-150" dirty="0">
              <a:solidFill>
                <a:schemeClr val="accent5">
                  <a:lumMod val="50000"/>
                </a:schemeClr>
              </a:solidFill>
              <a:latin typeface="Arial" panose="020B0604020202020204" pitchFamily="34" charset="0"/>
              <a:cs typeface="Arial" panose="020B0604020202020204" pitchFamily="34" charset="0"/>
            </a:endParaRPr>
          </a:p>
        </p:txBody>
      </p:sp>
      <p:sp>
        <p:nvSpPr>
          <p:cNvPr id="68" name="Google Shape;68;p15">
            <a:extLst>
              <a:ext uri="{FF2B5EF4-FFF2-40B4-BE49-F238E27FC236}">
                <a16:creationId xmlns:a16="http://schemas.microsoft.com/office/drawing/2014/main" id="{45096C9A-FB1F-B8F7-6708-302DB5C9067D}"/>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nSpc>
                <a:spcPct val="150000"/>
              </a:lnSpc>
              <a:spcAft>
                <a:spcPts val="1200"/>
              </a:spcAft>
              <a:buNone/>
            </a:pPr>
            <a:r>
              <a:rPr lang="en-CA" dirty="0">
                <a:latin typeface="Arial" panose="020B0604020202020204" pitchFamily="34" charset="0"/>
                <a:cs typeface="Arial" panose="020B0604020202020204" pitchFamily="34" charset="0"/>
              </a:rPr>
              <a:t>Please confirm your interest in this opportunity </a:t>
            </a:r>
            <a:r>
              <a:rPr lang="en-CA" b="1" dirty="0">
                <a:latin typeface="Arial" panose="020B0604020202020204" pitchFamily="34" charset="0"/>
                <a:cs typeface="Arial" panose="020B0604020202020204" pitchFamily="34" charset="0"/>
              </a:rPr>
              <a:t>within the next 7 days</a:t>
            </a:r>
            <a:r>
              <a:rPr lang="en-CA" dirty="0">
                <a:latin typeface="Arial" panose="020B0604020202020204" pitchFamily="34" charset="0"/>
                <a:cs typeface="Arial" panose="020B0604020202020204" pitchFamily="34" charset="0"/>
              </a:rPr>
              <a:t>. </a:t>
            </a:r>
          </a:p>
          <a:p>
            <a:pPr marL="0" lvl="0" indent="0">
              <a:lnSpc>
                <a:spcPct val="150000"/>
              </a:lnSpc>
              <a:spcAft>
                <a:spcPts val="1200"/>
              </a:spcAft>
              <a:buNone/>
            </a:pPr>
            <a:r>
              <a:rPr lang="en-CA" b="1" dirty="0">
                <a:latin typeface="Arial" panose="020B0604020202020204" pitchFamily="34" charset="0"/>
                <a:cs typeface="Arial" panose="020B0604020202020204" pitchFamily="34" charset="0"/>
              </a:rPr>
              <a:t>You are our first choice</a:t>
            </a:r>
            <a:r>
              <a:rPr lang="en-CA" dirty="0">
                <a:latin typeface="Arial" panose="020B0604020202020204" pitchFamily="34" charset="0"/>
                <a:cs typeface="Arial" panose="020B0604020202020204" pitchFamily="34" charset="0"/>
              </a:rPr>
              <a:t>, and we greatly appreciate your interest. However, if we don’t hear back from you, we will assume you are not interested in pursuing this referral partnership, and will reluctantly reach out to other potential partners in the same line of business as you.</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87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000" b="1" spc="-150" dirty="0">
                <a:solidFill>
                  <a:schemeClr val="accent5">
                    <a:lumMod val="50000"/>
                  </a:schemeClr>
                </a:solidFill>
                <a:latin typeface="Arial" panose="020B0604020202020204" pitchFamily="34" charset="0"/>
                <a:cs typeface="Arial" panose="020B0604020202020204" pitchFamily="34" charset="0"/>
              </a:rPr>
              <a:t>Thanks!</a:t>
            </a:r>
            <a:endParaRPr sz="3000" b="1" spc="-150" dirty="0">
              <a:solidFill>
                <a:schemeClr val="accent5">
                  <a:lumMod val="50000"/>
                </a:schemeClr>
              </a:solidFill>
              <a:latin typeface="Arial" panose="020B0604020202020204" pitchFamily="34" charset="0"/>
              <a:cs typeface="Arial" panose="020B0604020202020204" pitchFamily="34" charset="0"/>
            </a:endParaRPr>
          </a:p>
        </p:txBody>
      </p:sp>
      <p:sp>
        <p:nvSpPr>
          <p:cNvPr id="112" name="Google Shape;112;p22"/>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1400" dirty="0">
                <a:latin typeface="Arial" panose="020B0604020202020204" pitchFamily="34" charset="0"/>
                <a:cs typeface="Arial" panose="020B0604020202020204" pitchFamily="34" charset="0"/>
              </a:rPr>
              <a:t>Owner/Manager</a:t>
            </a:r>
            <a:br>
              <a:rPr lang="en" sz="1400" dirty="0">
                <a:latin typeface="Arial" panose="020B0604020202020204" pitchFamily="34" charset="0"/>
                <a:cs typeface="Arial" panose="020B0604020202020204" pitchFamily="34" charset="0"/>
              </a:rPr>
            </a:br>
            <a:r>
              <a:rPr lang="en" sz="1400" dirty="0">
                <a:latin typeface="Arial" panose="020B0604020202020204" pitchFamily="34" charset="0"/>
                <a:cs typeface="Arial" panose="020B0604020202020204" pitchFamily="34" charset="0"/>
              </a:rPr>
              <a:t>Your Company</a:t>
            </a:r>
            <a:endParaRPr sz="14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400" dirty="0">
                <a:latin typeface="Arial" panose="020B0604020202020204" pitchFamily="34" charset="0"/>
                <a:cs typeface="Arial" panose="020B0604020202020204" pitchFamily="34" charset="0"/>
              </a:rPr>
              <a:t>123 Your Street</a:t>
            </a:r>
            <a:endParaRPr sz="14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400" dirty="0">
                <a:latin typeface="Arial" panose="020B0604020202020204" pitchFamily="34" charset="0"/>
                <a:cs typeface="Arial" panose="020B0604020202020204" pitchFamily="34" charset="0"/>
              </a:rPr>
              <a:t>Your City, ST 12345</a:t>
            </a:r>
            <a:endParaRPr sz="1400" dirty="0">
              <a:latin typeface="Arial" panose="020B0604020202020204" pitchFamily="34" charset="0"/>
              <a:cs typeface="Arial" panose="020B0604020202020204" pitchFamily="34" charset="0"/>
            </a:endParaRPr>
          </a:p>
          <a:p>
            <a:pPr marL="0" lvl="0" indent="0" algn="l" rtl="0">
              <a:spcBef>
                <a:spcPts val="1200"/>
              </a:spcBef>
              <a:spcAft>
                <a:spcPts val="0"/>
              </a:spcAft>
              <a:buNone/>
            </a:pPr>
            <a:r>
              <a:rPr lang="en" sz="1400" dirty="0" err="1">
                <a:latin typeface="Arial" panose="020B0604020202020204" pitchFamily="34" charset="0"/>
                <a:cs typeface="Arial" panose="020B0604020202020204" pitchFamily="34" charset="0"/>
              </a:rPr>
              <a:t>name@example.com</a:t>
            </a:r>
            <a:br>
              <a:rPr lang="en" sz="1400" dirty="0">
                <a:latin typeface="Arial" panose="020B0604020202020204" pitchFamily="34" charset="0"/>
                <a:cs typeface="Arial" panose="020B0604020202020204" pitchFamily="34" charset="0"/>
              </a:rPr>
            </a:br>
            <a:r>
              <a:rPr lang="en" sz="1400" dirty="0" err="1">
                <a:latin typeface="Arial" panose="020B0604020202020204" pitchFamily="34" charset="0"/>
                <a:cs typeface="Arial" panose="020B0604020202020204" pitchFamily="34" charset="0"/>
              </a:rPr>
              <a:t>www.example.com</a:t>
            </a:r>
            <a:endParaRPr sz="1400" dirty="0">
              <a:latin typeface="Arial" panose="020B0604020202020204" pitchFamily="34" charset="0"/>
              <a:cs typeface="Arial" panose="020B0604020202020204" pitchFamily="34" charset="0"/>
            </a:endParaRPr>
          </a:p>
        </p:txBody>
      </p:sp>
      <p:pic>
        <p:nvPicPr>
          <p:cNvPr id="113" name="Google Shape;113;p22"/>
          <p:cNvPicPr preferRelativeResize="0"/>
          <p:nvPr/>
        </p:nvPicPr>
        <p:blipFill>
          <a:blip r:embed="rId3">
            <a:extLst>
              <a:ext uri="{BEBA8EAE-BF5A-486C-A8C5-ECC9F3942E4B}">
                <a14:imgProps xmlns:a14="http://schemas.microsoft.com/office/drawing/2010/main">
                  <a14:imgLayer r:embed="rId4">
                    <a14:imgEffect>
                      <a14:saturation sat="0"/>
                    </a14:imgEffect>
                  </a14:imgLayer>
                </a14:imgProps>
              </a:ext>
            </a:extLst>
          </a:blip>
          <a:srcRect l="20980" t="33333" r="29750" b="-33333"/>
          <a:stretch>
            <a:fillRect/>
          </a:stretch>
        </p:blipFill>
        <p:spPr>
          <a:xfrm>
            <a:off x="3274675" y="0"/>
            <a:ext cx="5869325" cy="7715256"/>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563</Words>
  <Application>Microsoft Macintosh PowerPoint</Application>
  <PresentationFormat>On-screen Show (16:9)</PresentationFormat>
  <Paragraphs>29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Proxima Nova</vt:lpstr>
      <vt:lpstr>Arial Black</vt:lpstr>
      <vt:lpstr>Alfa Slab One</vt:lpstr>
      <vt:lpstr>Arial</vt:lpstr>
      <vt:lpstr>Gameday</vt:lpstr>
      <vt:lpstr>Referral Partnership Proposal</vt:lpstr>
      <vt:lpstr>Introduction</vt:lpstr>
      <vt:lpstr>How it works</vt:lpstr>
      <vt:lpstr>What we’ll do for you (and won’t do)</vt:lpstr>
      <vt:lpstr>What we’re asking for in return</vt:lpstr>
      <vt:lpstr>FAQs</vt:lpstr>
      <vt:lpstr>Next steps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Paul Stephenson</cp:lastModifiedBy>
  <cp:revision>13</cp:revision>
  <cp:lastPrinted>2026-01-07T20:53:04Z</cp:lastPrinted>
  <dcterms:modified xsi:type="dcterms:W3CDTF">2026-01-07T20:53:06Z</dcterms:modified>
</cp:coreProperties>
</file>